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5"/>
  </p:notesMasterIdLst>
  <p:sldIdLst>
    <p:sldId id="256" r:id="rId2"/>
    <p:sldId id="285" r:id="rId3"/>
    <p:sldId id="348" r:id="rId4"/>
    <p:sldId id="347" r:id="rId5"/>
    <p:sldId id="313" r:id="rId6"/>
    <p:sldId id="314" r:id="rId7"/>
    <p:sldId id="448" r:id="rId8"/>
    <p:sldId id="353" r:id="rId9"/>
    <p:sldId id="363" r:id="rId10"/>
    <p:sldId id="355" r:id="rId11"/>
    <p:sldId id="361" r:id="rId12"/>
    <p:sldId id="356" r:id="rId13"/>
    <p:sldId id="365" r:id="rId14"/>
    <p:sldId id="362" r:id="rId15"/>
    <p:sldId id="315" r:id="rId16"/>
    <p:sldId id="338" r:id="rId17"/>
    <p:sldId id="331" r:id="rId18"/>
    <p:sldId id="447" r:id="rId19"/>
    <p:sldId id="333" r:id="rId20"/>
    <p:sldId id="334" r:id="rId21"/>
    <p:sldId id="317" r:id="rId22"/>
    <p:sldId id="429" r:id="rId23"/>
    <p:sldId id="430" r:id="rId24"/>
    <p:sldId id="357" r:id="rId25"/>
    <p:sldId id="431" r:id="rId26"/>
    <p:sldId id="432" r:id="rId27"/>
    <p:sldId id="327" r:id="rId28"/>
    <p:sldId id="257" r:id="rId29"/>
    <p:sldId id="433" r:id="rId30"/>
    <p:sldId id="287" r:id="rId31"/>
    <p:sldId id="349" r:id="rId32"/>
    <p:sldId id="359" r:id="rId33"/>
    <p:sldId id="339" r:id="rId34"/>
    <p:sldId id="319" r:id="rId35"/>
    <p:sldId id="336" r:id="rId36"/>
    <p:sldId id="352" r:id="rId37"/>
    <p:sldId id="259" r:id="rId38"/>
    <p:sldId id="265" r:id="rId39"/>
    <p:sldId id="435" r:id="rId40"/>
    <p:sldId id="437" r:id="rId41"/>
    <p:sldId id="261" r:id="rId42"/>
    <p:sldId id="320" r:id="rId43"/>
    <p:sldId id="321" r:id="rId44"/>
    <p:sldId id="291" r:id="rId45"/>
    <p:sldId id="290" r:id="rId46"/>
    <p:sldId id="438" r:id="rId47"/>
    <p:sldId id="439" r:id="rId48"/>
    <p:sldId id="440" r:id="rId49"/>
    <p:sldId id="329" r:id="rId50"/>
    <p:sldId id="330" r:id="rId51"/>
    <p:sldId id="337" r:id="rId52"/>
    <p:sldId id="350" r:id="rId53"/>
    <p:sldId id="351" r:id="rId54"/>
    <p:sldId id="289" r:id="rId55"/>
    <p:sldId id="436" r:id="rId56"/>
    <p:sldId id="293" r:id="rId57"/>
    <p:sldId id="449" r:id="rId58"/>
    <p:sldId id="294" r:id="rId59"/>
    <p:sldId id="335" r:id="rId60"/>
    <p:sldId id="450" r:id="rId61"/>
    <p:sldId id="295" r:id="rId62"/>
    <p:sldId id="340" r:id="rId63"/>
    <p:sldId id="298" r:id="rId64"/>
    <p:sldId id="302" r:id="rId65"/>
    <p:sldId id="301" r:id="rId66"/>
    <p:sldId id="445" r:id="rId67"/>
    <p:sldId id="446" r:id="rId68"/>
    <p:sldId id="306" r:id="rId69"/>
    <p:sldId id="341" r:id="rId70"/>
    <p:sldId id="305" r:id="rId71"/>
    <p:sldId id="308" r:id="rId72"/>
    <p:sldId id="309" r:id="rId73"/>
    <p:sldId id="324" r:id="rId74"/>
    <p:sldId id="325" r:id="rId75"/>
    <p:sldId id="451" r:id="rId76"/>
    <p:sldId id="283" r:id="rId77"/>
    <p:sldId id="441" r:id="rId78"/>
    <p:sldId id="442" r:id="rId79"/>
    <p:sldId id="443" r:id="rId80"/>
    <p:sldId id="444" r:id="rId81"/>
    <p:sldId id="266" r:id="rId82"/>
    <p:sldId id="434" r:id="rId83"/>
    <p:sldId id="343" r:id="rId8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658" autoAdjust="0"/>
  </p:normalViewPr>
  <p:slideViewPr>
    <p:cSldViewPr>
      <p:cViewPr>
        <p:scale>
          <a:sx n="44" d="100"/>
          <a:sy n="44" d="100"/>
        </p:scale>
        <p:origin x="1524" y="3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1/7/2026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100" dirty="0"/>
              <a:t>Let’s start with a round of introductions – name, which program you’re in (</a:t>
            </a:r>
            <a:r>
              <a:rPr lang="en-US" sz="1100" dirty="0" err="1"/>
              <a:t>Msc</a:t>
            </a:r>
            <a:r>
              <a:rPr lang="en-US" sz="1100" dirty="0"/>
              <a:t>/</a:t>
            </a:r>
            <a:r>
              <a:rPr lang="en-US" sz="1100" dirty="0" err="1"/>
              <a:t>Phd</a:t>
            </a:r>
            <a:r>
              <a:rPr lang="en-US" sz="1100" dirty="0"/>
              <a:t> + emphasis + 1 broad/specific area of research interest),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3152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Note that we are attempting to standardize grades across courses with the modernization, so some of this is updated department policy. 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Grades will likely be split between B+/A- and A/A+. Don’t worry if you see a B+ on an assignment or paper! </a:t>
            </a:r>
          </a:p>
          <a:p>
            <a:pPr marL="171450" indent="-171450">
              <a:buFontTx/>
              <a:buChar char="-"/>
            </a:pPr>
            <a:r>
              <a:rPr lang="en-US" dirty="0"/>
              <a:t>If you get a B or B-, you can interpret that as a signal that some work is needed.</a:t>
            </a:r>
          </a:p>
          <a:p>
            <a:pPr marL="171450" indent="-171450">
              <a:buFontTx/>
              <a:buChar char="-"/>
            </a:pPr>
            <a:r>
              <a:rPr lang="en-US" dirty="0"/>
              <a:t>Perfect grades aren’t going to be possible – assignments are not purely coding, but also interpretation (this isn’t math homework). Also grades will be distributed only as letters, since the numerical marks make no sense. </a:t>
            </a:r>
          </a:p>
          <a:p>
            <a:pPr marL="171450" indent="-171450">
              <a:buFontTx/>
              <a:buChar char="-"/>
            </a:pPr>
            <a:r>
              <a:rPr lang="en-US" dirty="0"/>
              <a:t>Grades aren’t nearly as important as learning. What does each grade mean for you moving forward? If you’re a qual or mixed methods person, a B+ is perfectly good here. An A+ would mean I want to poach you to become my HE student.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being unprepared in class for class discussions, etc..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21E4-C7F9-B40F-D100-65EE34B57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C469D-DB68-ED7C-A6CF-0C8C202EE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D0F8E-816C-4792-74BB-82445995E5DE}"/>
              </a:ext>
            </a:extLst>
          </p:cNvPr>
          <p:cNvSpPr>
            <a:spLocks noGrp="1"/>
          </p:cNvSpPr>
          <p:nvPr>
            <p:ph type="body" idx="1"/>
          </p:nvPr>
        </p:nvSpPr>
        <p:spPr/>
        <p:txBody>
          <a:bodyPr/>
          <a:lstStyle/>
          <a:p>
            <a:r>
              <a:rPr lang="en-US" dirty="0"/>
              <a:t>We can’t cover everything in one course, so we will need to assume a common starting point. The review of Assignment 0 will be *very* brief, if you have specific questions, please send them my way! If you are feeling like you are lagging, there is a course for you! Also, rely on your groups and Copilot </a:t>
            </a:r>
            <a:endParaRPr lang="en-CA" dirty="0"/>
          </a:p>
        </p:txBody>
      </p:sp>
      <p:sp>
        <p:nvSpPr>
          <p:cNvPr id="4" name="Slide Number Placeholder 3">
            <a:extLst>
              <a:ext uri="{FF2B5EF4-FFF2-40B4-BE49-F238E27FC236}">
                <a16:creationId xmlns:a16="http://schemas.microsoft.com/office/drawing/2014/main" id="{5839B0CE-8894-F2F7-4C57-54C6AA8A12B3}"/>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405322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a:t>
            </a:r>
            <a:r>
              <a:rPr lang="en-CA"/>
              <a:t>.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Will also be using Pangram as a resource here.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 point.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next week. **Case studies try hard to cover a lot of disciplines and different healthcare settings (Canada, US, developing countries)** If you have specific interests, let me know.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In addition to assignments (application), we will also have case studies (interpretation) for each lecture. Go over case study for next week, talk about expectations here. </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Another example: what is the impact of a particular policy (such as fitness exam for children)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Others use largely correlations/associations. Why might we care more about causal work? What about associations might still be important? [Discussion]</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We are going to talk today about 2 high-level ways to build models in quant research: DAGs (visual) and potential outcomes (precise measurement of policy effects)</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 CEA, CUA)</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a:t>
            </a:r>
          </a:p>
          <a:p>
            <a:endParaRPr lang="en-US" dirty="0"/>
          </a:p>
          <a:p>
            <a:r>
              <a:rPr lang="en-US" dirty="0"/>
              <a:t>Immediate notes: </a:t>
            </a:r>
          </a:p>
          <a:p>
            <a:r>
              <a:rPr lang="en-US" dirty="0"/>
              <a:t>- There are no cycles (causality runs in one direction). So this model can’t handle reverse causality or simultaneous causality.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Let’s start with that and think about a simple way to measure the effectiveness of the policy. </a:t>
            </a:r>
          </a:p>
          <a:p>
            <a:endParaRPr lang="en-CA" dirty="0"/>
          </a:p>
          <a:p>
            <a:r>
              <a:rPr lang="en-CA" dirty="0"/>
              <a:t>Then: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DAG is distinctive in that the model should show the </a:t>
            </a:r>
            <a:r>
              <a:rPr lang="en-US" u="sng" dirty="0"/>
              <a:t>complete </a:t>
            </a:r>
            <a:r>
              <a:rPr lang="en-US" u="none" dirty="0"/>
              <a:t>causal pathway and is also completely committed to the </a:t>
            </a:r>
            <a:r>
              <a:rPr lang="en-US" u="sng" dirty="0"/>
              <a:t>lack </a:t>
            </a:r>
            <a:r>
              <a:rPr lang="en-US" u="none" dirty="0"/>
              <a:t>of causal pathways where there are no arrows. If it’s on the board, it doesn’t matter!</a:t>
            </a: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Note: we may also have unobserved variables capturing background information, shown here as B with the dashed lines (even more complexity!) what kinds of unobserved things might we have? Kids’ health on the day of the exam, blood sugar?</a:t>
            </a:r>
          </a:p>
          <a:p>
            <a:pPr marL="171450" indent="-171450">
              <a:buFontTx/>
              <a:buChar char="-"/>
            </a:pPr>
            <a:r>
              <a:rPr lang="en-US" dirty="0"/>
              <a:t>We may also have context validity problems – what are we trying to measure, and what do we actually measure? How well are those correlated? </a:t>
            </a:r>
          </a:p>
          <a:p>
            <a:pPr marL="171450" indent="-171450">
              <a:buFontTx/>
              <a:buChar char="-"/>
            </a:pPr>
            <a:r>
              <a:rPr lang="en-US" dirty="0"/>
              <a:t>Notice what’s </a:t>
            </a:r>
            <a:r>
              <a:rPr lang="en-US" i="1" dirty="0"/>
              <a:t>not </a:t>
            </a:r>
            <a:r>
              <a:rPr lang="en-US" i="0" dirty="0"/>
              <a:t>happening here. B has no influence on D; what is that saying? Is this believable? Why or why not? </a:t>
            </a:r>
            <a:endParaRPr lang="en-US" dirty="0"/>
          </a:p>
          <a:p>
            <a:endParaRPr lang="en-US" dirty="0"/>
          </a:p>
          <a:p>
            <a:r>
              <a:rPr lang="en-US" dirty="0"/>
              <a:t>A causal pathway is </a:t>
            </a:r>
            <a:r>
              <a:rPr lang="en-US" b="1" dirty="0"/>
              <a:t>identified </a:t>
            </a:r>
            <a:r>
              <a:rPr lang="en-US" b="0" dirty="0"/>
              <a:t>if </a:t>
            </a:r>
            <a:r>
              <a:rPr lang="en-US" dirty="0"/>
              <a:t>the association between treatment and outcome is properly stripped and isolated. DAG methods (and do calculus) give insight into exactly what to do to isolate a pathway.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almost completely unidentified at the moment. It’s not until all the pieces are filled in that we will identify that square. You start with the 4 in the (2,2) spot and then move from there. Importantly, not all sudoku puzzles are identified/well-posed! Same with our data.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from a more standard economics paper, but the idea here applies to all quant fields attempting to deal with causal questions. 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note the direction of the arrows has changed. The treatment (X) and the causal effects of X on Y </a:t>
            </a:r>
            <a:r>
              <a:rPr lang="en-US" i="1" dirty="0"/>
              <a:t>collide </a:t>
            </a:r>
            <a:r>
              <a:rPr lang="en-US" i="0" dirty="0"/>
              <a:t>at Z. A collider, on its own, actually closes the backdoor path – there isn’t an open backdoor from X to Y here because of the arrow directions. So actually, you </a:t>
            </a:r>
            <a:r>
              <a:rPr lang="en-US" i="1" dirty="0"/>
              <a:t>don’t </a:t>
            </a:r>
            <a:r>
              <a:rPr lang="en-US" i="0" dirty="0"/>
              <a:t>want to control for Z here, and if you do, you can introduce bias! </a:t>
            </a:r>
          </a:p>
          <a:p>
            <a:endParaRPr lang="en-US" i="0" dirty="0"/>
          </a:p>
          <a:p>
            <a:r>
              <a:rPr lang="en-US" i="0" dirty="0"/>
              <a:t>An example: (there are some other really good ones in SC’s book!) trying to uncover gender-based discrimination in the workplace.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So the DAG was useful for one set of reasons, but ultimately has flaws that can’t quite be overcome (reverse causality, where does the DAG come from, all kinds of selection, unobservable data, inference and estimation). The PO framework says – what if can get around all of that by literally examining the same person in two different worlds?</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7A9C-7135-D32B-DB4D-6D472B35C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27A1-3A08-A2B0-A77F-2698786E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A5D61-40F8-3DCA-EBDB-F3CABCF2D1D1}"/>
              </a:ext>
            </a:extLst>
          </p:cNvPr>
          <p:cNvSpPr>
            <a:spLocks noGrp="1"/>
          </p:cNvSpPr>
          <p:nvPr>
            <p:ph type="body" idx="1"/>
          </p:nvPr>
        </p:nvSpPr>
        <p:spPr/>
        <p:txBody>
          <a:bodyPr/>
          <a:lstStyle/>
          <a:p>
            <a:r>
              <a:rPr lang="en-US" dirty="0"/>
              <a:t>Superscripts versus subscripts. Here we are going to leverage </a:t>
            </a:r>
            <a:r>
              <a:rPr lang="en-US" b="1" dirty="0"/>
              <a:t>variation </a:t>
            </a:r>
            <a:r>
              <a:rPr lang="en-US" b="0" dirty="0"/>
              <a:t>that isn’t in our control as a researcher to approximate that experiment (construct a treatment group and a control group, in the simplest case)</a:t>
            </a:r>
            <a:endParaRPr lang="en-US" dirty="0"/>
          </a:p>
        </p:txBody>
      </p:sp>
      <p:sp>
        <p:nvSpPr>
          <p:cNvPr id="4" name="Slide Number Placeholder 3">
            <a:extLst>
              <a:ext uri="{FF2B5EF4-FFF2-40B4-BE49-F238E27FC236}">
                <a16:creationId xmlns:a16="http://schemas.microsoft.com/office/drawing/2014/main" id="{CCAF4D7B-C449-B086-2E5D-20D7FEDFCE35}"/>
              </a:ext>
            </a:extLst>
          </p:cNvPr>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752876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case study: what things are important here? Similar populations, so that the “division into treatment/control groups was without choice”</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906157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a:p>
            <a:endParaRPr lang="en-US" dirty="0"/>
          </a:p>
          <a:p>
            <a:r>
              <a:rPr lang="en-US" dirty="0"/>
              <a:t>How does this relate to the case study above? What are the averages here? What assumptions do we need for this to be a treatment effect? (Balance)</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a:p>
            <a:endParaRPr lang="en-US" dirty="0"/>
          </a:p>
          <a:p>
            <a:r>
              <a:rPr lang="en-US" dirty="0"/>
              <a:t>What do the assumptions mean here? </a:t>
            </a:r>
          </a:p>
          <a:p>
            <a:pPr marL="228600" indent="-228600">
              <a:buAutoNum type="arabicPeriod"/>
            </a:pPr>
            <a:r>
              <a:rPr lang="en-US" dirty="0"/>
              <a:t>We assume surgery affects outcome, not outcome affecting surgery. We also assume assignment to surgery has nothing to do with relative difference between outcomes across states of the world (no selection). </a:t>
            </a:r>
          </a:p>
          <a:p>
            <a:pPr marL="228600" indent="-228600">
              <a:buAutoNum type="arabicPeriod"/>
            </a:pPr>
            <a:r>
              <a:rPr lang="en-US" dirty="0"/>
              <a:t>We assume we measure outcomes perfectly in each state, and know state assignments perfectly. </a:t>
            </a:r>
          </a:p>
          <a:p>
            <a:pPr marL="228600" indent="-228600">
              <a:buAutoNum type="arabicPeriod"/>
            </a:pPr>
            <a:r>
              <a:rPr lang="en-US" dirty="0"/>
              <a:t>My surgery status doesn’t affect your outcomes (seems okay at first glance, but why might this be violated in practice?)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Importantly in real world data, which of the assumptions that we just mentioned is going to be violated? Selection!</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9B39-6BC9-4E7B-F787-46C7DADCB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94F843-5990-16C9-6AE6-46E4E682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6BB52-B4EB-F262-8C65-F316266F5667}"/>
              </a:ext>
            </a:extLst>
          </p:cNvPr>
          <p:cNvSpPr>
            <a:spLocks noGrp="1"/>
          </p:cNvSpPr>
          <p:nvPr>
            <p:ph type="body" idx="1"/>
          </p:nvPr>
        </p:nvSpPr>
        <p:spPr/>
        <p:txBody>
          <a:bodyPr/>
          <a:lstStyle/>
          <a:p>
            <a:r>
              <a:rPr lang="en-US" dirty="0"/>
              <a:t>Example here is Assignment 1 – you should think about answering all of the questions as getting you to a B+/A- or so. The academic writing and how we discuss these issues is a central part of this course, and so will constitute a chunk of the grade (we will talk about grading later). </a:t>
            </a:r>
          </a:p>
        </p:txBody>
      </p:sp>
      <p:sp>
        <p:nvSpPr>
          <p:cNvPr id="4" name="Slide Number Placeholder 3">
            <a:extLst>
              <a:ext uri="{FF2B5EF4-FFF2-40B4-BE49-F238E27FC236}">
                <a16:creationId xmlns:a16="http://schemas.microsoft.com/office/drawing/2014/main" id="{FF5823E6-0F66-AF68-66AD-B9B0FDA3D42F}"/>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2024541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 What do we mean by quasi-randomness (from the reading)?</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5C249-D67D-C016-A8B9-A3B9627EB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7660E-5BDB-2E30-A7EB-F316DD84E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D0F79-C9CF-0524-B562-97F8DC4DA0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stood out here? What was compelling? What made you scratch your head and say “that can’t be true”? (Can use other examples from the reading – but let’s focus on the </a:t>
            </a:r>
            <a:r>
              <a:rPr lang="en-US" sz="1200" b="1" dirty="0"/>
              <a:t>exogenous variation </a:t>
            </a:r>
            <a:r>
              <a:rPr lang="en-US" sz="1200" b="0" dirty="0"/>
              <a:t>we are using). </a:t>
            </a:r>
            <a:endParaRPr lang="en-US" sz="1200" dirty="0"/>
          </a:p>
        </p:txBody>
      </p:sp>
      <p:sp>
        <p:nvSpPr>
          <p:cNvPr id="4" name="Slide Number Placeholder 3">
            <a:extLst>
              <a:ext uri="{FF2B5EF4-FFF2-40B4-BE49-F238E27FC236}">
                <a16:creationId xmlns:a16="http://schemas.microsoft.com/office/drawing/2014/main" id="{DFAD6437-95CF-BD02-C899-B2C592FEA4CE}"/>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4972135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5695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1/7/2026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1/7/2026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January 5, 2026</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1056500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7" name="TextBox 6">
            <a:extLst>
              <a:ext uri="{FF2B5EF4-FFF2-40B4-BE49-F238E27FC236}">
                <a16:creationId xmlns:a16="http://schemas.microsoft.com/office/drawing/2014/main" id="{234AECC5-4E94-866D-7666-3BD0164AA4A5}"/>
              </a:ext>
            </a:extLst>
          </p:cNvPr>
          <p:cNvSpPr txBox="1"/>
          <p:nvPr/>
        </p:nvSpPr>
        <p:spPr>
          <a:xfrm>
            <a:off x="4965701" y="1887407"/>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69881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D207B-60A5-1C8B-4D3B-1DFD1ABE5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28C27-01C7-5E17-4270-137EBE3210CC}"/>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337097C7-8469-BEFD-8515-42F12C6F8AE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A592C832-2382-8F27-E5CB-443EAEF2D949}"/>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6E657D23-ADC2-C4B7-E945-97FADC05D3E0}"/>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0E7E5E1D-9A00-68D9-DD9B-5DE7DC92D319}"/>
              </a:ext>
            </a:extLst>
          </p:cNvPr>
          <p:cNvSpPr txBox="1"/>
          <p:nvPr/>
        </p:nvSpPr>
        <p:spPr>
          <a:xfrm>
            <a:off x="5337188" y="2971800"/>
            <a:ext cx="53340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 (with Copilot!)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this/next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HAD5772 makes a great foundational course!</a:t>
            </a:r>
          </a:p>
        </p:txBody>
      </p:sp>
      <p:sp>
        <p:nvSpPr>
          <p:cNvPr id="7" name="TextBox 6">
            <a:extLst>
              <a:ext uri="{FF2B5EF4-FFF2-40B4-BE49-F238E27FC236}">
                <a16:creationId xmlns:a16="http://schemas.microsoft.com/office/drawing/2014/main" id="{9502557D-4C37-B0B8-D832-E13838E86111}"/>
              </a:ext>
            </a:extLst>
          </p:cNvPr>
          <p:cNvSpPr txBox="1"/>
          <p:nvPr/>
        </p:nvSpPr>
        <p:spPr>
          <a:xfrm>
            <a:off x="4800600" y="1721316"/>
            <a:ext cx="6375400" cy="923330"/>
          </a:xfrm>
          <a:prstGeom prst="rect">
            <a:avLst/>
          </a:prstGeom>
          <a:solidFill>
            <a:srgbClr val="FF7C80"/>
          </a:solidFill>
        </p:spPr>
        <p:txBody>
          <a:bodyPr wrap="square">
            <a:spAutoFit/>
          </a:bodyPr>
          <a:lstStyle/>
          <a:p>
            <a:r>
              <a:rPr lang="en-CA" b="1" dirty="0">
                <a:solidFill>
                  <a:schemeClr val="bg1"/>
                </a:solidFill>
              </a:rPr>
              <a:t>“I am setting up R for the first time. Where, when, and with who we can seek extra help outside of class, if needed?”</a:t>
            </a:r>
          </a:p>
        </p:txBody>
      </p:sp>
    </p:spTree>
    <p:extLst>
      <p:ext uri="{BB962C8B-B14F-4D97-AF65-F5344CB8AC3E}">
        <p14:creationId xmlns:p14="http://schemas.microsoft.com/office/powerpoint/2010/main" val="374982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756920" y="4653452"/>
            <a:ext cx="10060882" cy="715089"/>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a:solidFill>
                  <a:schemeClr val="bg1"/>
                </a:solidFill>
              </a:rPr>
              <a:t>I am an epidemiologist, and have worked in several research/hospital research institutes. I’m currently working full-time as a Senior Analyst at CIHI.</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756920" y="3413809"/>
            <a:ext cx="10060882" cy="102155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 currently don't know what I want to do with my degree but I know that I am very interested in using healthcare data to drive informed decision making to improve the health outcomes, and experience within the healthcare systems of individuals and populations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756920" y="1867699"/>
            <a:ext cx="10060882" cy="1328023"/>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I'm a practicing nurse practitioner (NP) that specializes in liver disease at University Health Network (UHN), focused primarily in cirrhosis and liver failure. I have worked in healthcare for over 17 years, and am hoping to translate my clinical experiences into work that has more systems-level impact as my career evolves. </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56920" y="1240989"/>
            <a:ext cx="5381601" cy="408623"/>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dirty="0">
                <a:solidFill>
                  <a:schemeClr val="bg1"/>
                </a:solidFill>
              </a:rPr>
              <a:t>Worked as research analyst at UHN for 2 years. </a:t>
            </a:r>
            <a:endParaRPr lang="en-CA" sz="22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A9D63625-BB7C-D416-883A-9337E31FFC9D}"/>
              </a:ext>
            </a:extLst>
          </p:cNvPr>
          <p:cNvSpPr txBox="1"/>
          <p:nvPr/>
        </p:nvSpPr>
        <p:spPr>
          <a:xfrm>
            <a:off x="756920" y="5586629"/>
            <a:ext cx="10060882" cy="715089"/>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dirty="0">
                <a:solidFill>
                  <a:schemeClr val="bg1"/>
                </a:solidFill>
              </a:rPr>
              <a:t>I am a pharmacist who has been working as a consultant in the pharmaceutical industry, primarily working on real-world evidence generation and preparing HTA submissions.</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07264" y="2139435"/>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Learn the statistical and quantitative analysis skills that will be used in my thesis analysis.</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07264" y="294918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Enhance research and appraisal skills relevant to clinical academic medicine, with the goal of focusing on health policy/systems level "quality improvement"</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07264" y="5181600"/>
            <a:ext cx="10716767" cy="102155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I hope there will be a balance between learning the theoretical underpinnings and their practical application - I'm looking forward to the 'hands on' aspect of moving beyond understanding the statistical analysis in theory, to being able to apply it myself in R. </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07264" y="1329690"/>
            <a:ext cx="10716767" cy="408623"/>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a:t>Doing multidisciplinary research on AI for applications in healthcare</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07264" y="4065390"/>
            <a:ext cx="10716767" cy="715089"/>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dirty="0"/>
              <a:t>I am passionate about understanding health inequities and improving the quality of life of marginalized people (especially people with disabilities).</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r>
              <a:rPr lang="en-US" sz="2400" i="1" u="sng" dirty="0"/>
              <a:t>This is </a:t>
            </a:r>
            <a:r>
              <a:rPr lang="en-US" sz="2400" b="1" i="1" u="sng" dirty="0"/>
              <a:t>the </a:t>
            </a:r>
            <a:r>
              <a:rPr lang="en-US" sz="2400" i="1" u="sng" dirty="0"/>
              <a:t>question</a:t>
            </a:r>
            <a:endParaRPr lang="en-US" sz="2400" dirty="0"/>
          </a:p>
          <a:p>
            <a:pPr marL="342900" indent="-342900">
              <a:buFont typeface="+mj-lt"/>
              <a:buAutoNum type="arabicPeriod"/>
            </a:pPr>
            <a:r>
              <a:rPr lang="en-US" sz="2400" dirty="0"/>
              <a:t>What about estimation and inference? </a:t>
            </a:r>
            <a:r>
              <a:rPr lang="en-US" sz="2400" u="sng" dirty="0"/>
              <a:t>What’s a collider and what’s a confounder?</a:t>
            </a:r>
            <a:endParaRPr lang="en-US" sz="2600" u="sng"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914400" y="2481819"/>
            <a:ext cx="9144000" cy="1894362"/>
          </a:xfrm>
        </p:spPr>
        <p:txBody>
          <a:bodyPr>
            <a:normAutofit/>
          </a:bodyPr>
          <a:lstStyle/>
          <a:p>
            <a:r>
              <a:rPr lang="en-US" sz="6000"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endParaRPr lang="en-US" sz="2400" dirty="0"/>
          </a:p>
        </p:txBody>
      </p:sp>
    </p:spTree>
    <p:extLst>
      <p:ext uri="{BB962C8B-B14F-4D97-AF65-F5344CB8AC3E}">
        <p14:creationId xmlns:p14="http://schemas.microsoft.com/office/powerpoint/2010/main" val="226825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4D4D-A9FA-FD5A-4508-E7A8DA1BA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E2CEE-A33C-8B2C-2758-8CC3E2432D5C}"/>
              </a:ext>
            </a:extLst>
          </p:cNvPr>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37505-463B-E8EE-3C61-74124BAF01E1}"/>
                  </a:ext>
                </a:extLst>
              </p:cNvPr>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 What would my physical fitness level be if I didn’t have to take the Presidential Fitness Test?</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778"/>
                </a:stretch>
              </a:blipFill>
            </p:spPr>
            <p:txBody>
              <a:bodyPr/>
              <a:lstStyle/>
              <a:p>
                <a:r>
                  <a:rPr lang="en-CA">
                    <a:noFill/>
                  </a:rPr>
                  <a:t> </a:t>
                </a:r>
              </a:p>
            </p:txBody>
          </p:sp>
        </mc:Fallback>
      </mc:AlternateContent>
    </p:spTree>
    <p:extLst>
      <p:ext uri="{BB962C8B-B14F-4D97-AF65-F5344CB8AC3E}">
        <p14:creationId xmlns:p14="http://schemas.microsoft.com/office/powerpoint/2010/main" val="2712787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 – can use code appendices if you’d like for formatting</a:t>
            </a: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Assignments should be submitted </a:t>
            </a:r>
            <a:r>
              <a:rPr lang="en-US" sz="2400" b="1" spc="-20" dirty="0">
                <a:ea typeface="Calibri" panose="020F0502020204030204" pitchFamily="34" charset="0"/>
                <a:cs typeface="Times New Roman" panose="02020603050405020304" pitchFamily="18" charset="0"/>
              </a:rPr>
              <a:t>as a group </a:t>
            </a:r>
            <a:r>
              <a:rPr lang="en-US" sz="2400" spc="-20" dirty="0">
                <a:ea typeface="Calibri" panose="020F0502020204030204" pitchFamily="34" charset="0"/>
                <a:cs typeface="Times New Roman" panose="02020603050405020304" pitchFamily="18" charset="0"/>
              </a:rPr>
              <a:t>(one document per group)</a:t>
            </a:r>
            <a:endParaRPr lang="en-US" sz="2400"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B876-3A0C-0E72-DB11-FF60BECDE4D9}"/>
              </a:ext>
            </a:extLst>
          </p:cNvPr>
          <p:cNvSpPr>
            <a:spLocks noGrp="1"/>
          </p:cNvSpPr>
          <p:nvPr>
            <p:ph type="title"/>
          </p:nvPr>
        </p:nvSpPr>
        <p:spPr/>
        <p:txBody>
          <a:bodyPr/>
          <a:lstStyle/>
          <a:p>
            <a:r>
              <a:rPr lang="en-US" dirty="0"/>
              <a:t>Natural Experiments</a:t>
            </a:r>
          </a:p>
        </p:txBody>
      </p:sp>
      <p:sp>
        <p:nvSpPr>
          <p:cNvPr id="3" name="Content Placeholder 2">
            <a:extLst>
              <a:ext uri="{FF2B5EF4-FFF2-40B4-BE49-F238E27FC236}">
                <a16:creationId xmlns:a16="http://schemas.microsoft.com/office/drawing/2014/main" id="{96010DD3-7735-4F4E-1D59-709F7A0C2251}"/>
              </a:ext>
            </a:extLst>
          </p:cNvPr>
          <p:cNvSpPr>
            <a:spLocks noGrp="1"/>
          </p:cNvSpPr>
          <p:nvPr>
            <p:ph idx="1"/>
          </p:nvPr>
        </p:nvSpPr>
        <p:spPr>
          <a:xfrm>
            <a:off x="1261872" y="1828800"/>
            <a:ext cx="9692640" cy="4351337"/>
          </a:xfrm>
        </p:spPr>
        <p:txBody>
          <a:bodyPr>
            <a:normAutofit lnSpcReduction="10000"/>
          </a:bodyPr>
          <a:lstStyle/>
          <a:p>
            <a:r>
              <a:rPr lang="en-US" sz="2400" dirty="0"/>
              <a:t>What does a </a:t>
            </a:r>
            <a:r>
              <a:rPr lang="en-US" sz="2400" b="1" dirty="0"/>
              <a:t>natural experiment </a:t>
            </a:r>
            <a:r>
              <a:rPr lang="en-US" sz="2400" dirty="0"/>
              <a:t>entail? How does it match this framework?</a:t>
            </a:r>
          </a:p>
          <a:p>
            <a:r>
              <a:rPr lang="en-US" sz="2400" dirty="0"/>
              <a:t>Perhaps the first natural experiment in medicine was that of the English physician </a:t>
            </a:r>
            <a:r>
              <a:rPr lang="en-US" sz="2400" b="1" dirty="0"/>
              <a:t>John Snow. </a:t>
            </a:r>
          </a:p>
          <a:p>
            <a:r>
              <a:rPr lang="en-US" sz="2400" dirty="0"/>
              <a:t>In 1854, a </a:t>
            </a:r>
            <a:r>
              <a:rPr lang="en-US" sz="2400" b="1" dirty="0"/>
              <a:t>cholera outbreak</a:t>
            </a:r>
            <a:r>
              <a:rPr lang="en-US" sz="2400" dirty="0"/>
              <a:t> struck Broad Street in London, killing hundreds.</a:t>
            </a:r>
          </a:p>
          <a:p>
            <a:r>
              <a:rPr lang="en-US" sz="2400" dirty="0"/>
              <a:t>Snow discovered that </a:t>
            </a:r>
            <a:r>
              <a:rPr lang="en-US" sz="2400" b="1" dirty="0"/>
              <a:t>neighborhoods supplied with water downstream of where sewage was discharged into the Thames River experienced high levels of disease, while neighborhoods receiving upstream water had low disease levels.</a:t>
            </a:r>
          </a:p>
          <a:p>
            <a:r>
              <a:rPr lang="en-US" sz="2400" dirty="0"/>
              <a:t>What evidence did Snow use to make this causal?  </a:t>
            </a:r>
          </a:p>
        </p:txBody>
      </p:sp>
    </p:spTree>
    <p:extLst>
      <p:ext uri="{BB962C8B-B14F-4D97-AF65-F5344CB8AC3E}">
        <p14:creationId xmlns:p14="http://schemas.microsoft.com/office/powerpoint/2010/main" val="3814886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0C62-D65D-9025-8E06-D269DD95E33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FDB5D-2EA1-E0F8-25D6-91CA99176335}"/>
              </a:ext>
            </a:extLst>
          </p:cNvPr>
          <p:cNvSpPr>
            <a:spLocks noGrp="1"/>
          </p:cNvSpPr>
          <p:nvPr>
            <p:ph idx="1"/>
          </p:nvPr>
        </p:nvSpPr>
        <p:spPr>
          <a:xfrm>
            <a:off x="381000" y="1295400"/>
            <a:ext cx="55626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222250" indent="0" algn="just">
              <a:spcBef>
                <a:spcPts val="45"/>
              </a:spcBef>
              <a:spcAft>
                <a:spcPts val="0"/>
              </a:spcAft>
              <a:buNone/>
            </a:pPr>
            <a:r>
              <a:rPr lang="en-US" sz="2400" spc="-20" dirty="0">
                <a:ea typeface="Calibri" panose="020F0502020204030204" pitchFamily="34" charset="0"/>
                <a:cs typeface="Times New Roman" panose="02020603050405020304" pitchFamily="18" charset="0"/>
              </a:rPr>
              <a:t>Assignments should be seen less as math homework, more as </a:t>
            </a:r>
            <a:r>
              <a:rPr lang="en-US" sz="2400" u="sng" spc="-20" dirty="0">
                <a:ea typeface="Calibri" panose="020F0502020204030204" pitchFamily="34" charset="0"/>
                <a:cs typeface="Times New Roman" panose="02020603050405020304" pitchFamily="18" charset="0"/>
              </a:rPr>
              <a:t>paper skeletons</a:t>
            </a:r>
            <a:r>
              <a:rPr lang="en-US" sz="2400" spc="-20" dirty="0">
                <a:ea typeface="Calibri" panose="020F0502020204030204" pitchFamily="34" charset="0"/>
                <a:cs typeface="Times New Roman" panose="02020603050405020304" pitchFamily="18" charset="0"/>
              </a:rPr>
              <a:t> you should fill in (use to practice academic writing!)</a:t>
            </a:r>
            <a:endParaRPr lang="en-US" sz="2400" u="sng" spc="-20" dirty="0">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B262FDB-0916-031D-29D2-2A5F63D6E38B}"/>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3" name="Picture 2">
            <a:extLst>
              <a:ext uri="{FF2B5EF4-FFF2-40B4-BE49-F238E27FC236}">
                <a16:creationId xmlns:a16="http://schemas.microsoft.com/office/drawing/2014/main" id="{EDFA8314-8372-BC97-9748-26AB14F55776}"/>
              </a:ext>
            </a:extLst>
          </p:cNvPr>
          <p:cNvPicPr>
            <a:picLocks noChangeAspect="1"/>
          </p:cNvPicPr>
          <p:nvPr/>
        </p:nvPicPr>
        <p:blipFill>
          <a:blip r:embed="rId3"/>
          <a:stretch>
            <a:fillRect/>
          </a:stretch>
        </p:blipFill>
        <p:spPr>
          <a:xfrm>
            <a:off x="5791200" y="961374"/>
            <a:ext cx="5383183" cy="5552790"/>
          </a:xfrm>
          <a:prstGeom prst="rect">
            <a:avLst/>
          </a:prstGeom>
        </p:spPr>
      </p:pic>
    </p:spTree>
    <p:extLst>
      <p:ext uri="{BB962C8B-B14F-4D97-AF65-F5344CB8AC3E}">
        <p14:creationId xmlns:p14="http://schemas.microsoft.com/office/powerpoint/2010/main" val="422002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66801" y="990600"/>
                <a:ext cx="97535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b="1" u="sng" dirty="0"/>
                  <a:t>Quasi-randomness</a:t>
                </a:r>
                <a:r>
                  <a:rPr lang="en-US" sz="2400" dirty="0"/>
                  <a:t>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66801" y="990600"/>
                <a:ext cx="9753599" cy="5638800"/>
              </a:xfrm>
              <a:blipFill>
                <a:blip r:embed="rId3"/>
                <a:stretch>
                  <a:fillRect l="-93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2A57F-2B55-0932-DC22-69639DD5E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2969F-6BBE-D13E-2044-06723048832E}"/>
              </a:ext>
            </a:extLst>
          </p:cNvPr>
          <p:cNvSpPr>
            <a:spLocks noGrp="1"/>
          </p:cNvSpPr>
          <p:nvPr>
            <p:ph type="title"/>
          </p:nvPr>
        </p:nvSpPr>
        <p:spPr>
          <a:xfrm>
            <a:off x="1066800" y="234677"/>
            <a:ext cx="8686799" cy="701040"/>
          </a:xfrm>
        </p:spPr>
        <p:txBody>
          <a:bodyPr>
            <a:normAutofit/>
          </a:bodyPr>
          <a:lstStyle/>
          <a:p>
            <a:r>
              <a:rPr lang="en-US" dirty="0"/>
              <a:t>Some Types of Natural Experiments</a:t>
            </a:r>
          </a:p>
        </p:txBody>
      </p:sp>
      <p:sp>
        <p:nvSpPr>
          <p:cNvPr id="3" name="Content Placeholder 2">
            <a:extLst>
              <a:ext uri="{FF2B5EF4-FFF2-40B4-BE49-F238E27FC236}">
                <a16:creationId xmlns:a16="http://schemas.microsoft.com/office/drawing/2014/main" id="{F698A3F8-1520-2FAD-2350-EC1407A8B0D8}"/>
              </a:ext>
            </a:extLst>
          </p:cNvPr>
          <p:cNvSpPr>
            <a:spLocks noGrp="1"/>
          </p:cNvSpPr>
          <p:nvPr>
            <p:ph idx="1"/>
          </p:nvPr>
        </p:nvSpPr>
        <p:spPr>
          <a:xfrm>
            <a:off x="1066801" y="990600"/>
            <a:ext cx="9753599" cy="5638800"/>
          </a:xfrm>
        </p:spPr>
        <p:txBody>
          <a:bodyPr>
            <a:noAutofit/>
          </a:bodyPr>
          <a:lstStyle/>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id="{F69E5A4E-E9DD-D5C8-D380-FF892E7CE981}"/>
              </a:ext>
            </a:extLst>
          </p:cNvPr>
          <p:cNvPicPr>
            <a:picLocks noChangeAspect="1"/>
          </p:cNvPicPr>
          <p:nvPr/>
        </p:nvPicPr>
        <p:blipFill>
          <a:blip r:embed="rId3"/>
          <a:stretch>
            <a:fillRect/>
          </a:stretch>
        </p:blipFill>
        <p:spPr>
          <a:xfrm>
            <a:off x="457200" y="986971"/>
            <a:ext cx="9526329" cy="5591955"/>
          </a:xfrm>
          <a:prstGeom prst="rect">
            <a:avLst/>
          </a:prstGeom>
        </p:spPr>
      </p:pic>
    </p:spTree>
    <p:extLst>
      <p:ext uri="{BB962C8B-B14F-4D97-AF65-F5344CB8AC3E}">
        <p14:creationId xmlns:p14="http://schemas.microsoft.com/office/powerpoint/2010/main" val="434764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143000"/>
            <a:ext cx="10668000" cy="5486400"/>
          </a:xfrm>
        </p:spPr>
        <p:txBody>
          <a:bodyPr>
            <a:noAutofit/>
          </a:bodyPr>
          <a:lstStyle/>
          <a:p>
            <a:pPr marL="0" indent="0" algn="just">
              <a:spcBef>
                <a:spcPts val="0"/>
              </a:spcBef>
              <a:spcAft>
                <a:spcPts val="0"/>
              </a:spcAft>
              <a:buNone/>
            </a:pP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2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2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2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200" spc="-2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200" spc="-3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spc="-15" dirty="0">
                <a:ea typeface="Calibri" panose="020F0502020204030204" pitchFamily="34" charset="0"/>
                <a:cs typeface="Times New Roman" panose="02020603050405020304" pitchFamily="18" charset="0"/>
              </a:rPr>
              <a:t>1</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200" spc="-15"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2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2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spc="-20" dirty="0">
                <a:ea typeface="Calibri" panose="020F0502020204030204" pitchFamily="34" charset="0"/>
                <a:cs typeface="Times New Roman" panose="02020603050405020304" pitchFamily="18" charset="0"/>
              </a:rPr>
              <a:t>Please submit by Quercus before class on the due date</a:t>
            </a:r>
          </a:p>
          <a:p>
            <a:pPr marR="222250" algn="just">
              <a:spcBef>
                <a:spcPts val="45"/>
              </a:spcBef>
              <a:spcAft>
                <a:spcPts val="0"/>
              </a:spcAft>
            </a:pPr>
            <a:r>
              <a:rPr lang="en-US" sz="22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2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2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1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2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(one copy per group)</a:t>
            </a:r>
          </a:p>
          <a:p>
            <a:pPr marR="222250" algn="just">
              <a:spcBef>
                <a:spcPts val="45"/>
              </a:spcBef>
              <a:spcAft>
                <a:spcPts val="0"/>
              </a:spcAft>
            </a:pPr>
            <a:r>
              <a:rPr lang="en-US" sz="22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200" b="1" dirty="0">
                <a:ea typeface="Calibri" panose="020F0502020204030204" pitchFamily="34" charset="0"/>
                <a:cs typeface="Times New Roman" panose="02020603050405020304" pitchFamily="18" charset="0"/>
              </a:rPr>
              <a:t>G</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lvl="1" algn="just">
              <a:spcBef>
                <a:spcPts val="45"/>
              </a:spcBef>
              <a:spcAft>
                <a:spcPts val="0"/>
              </a:spcAft>
            </a:pPr>
            <a:r>
              <a:rPr lang="en-US" sz="2200" dirty="0">
                <a:ea typeface="Calibri" panose="020F0502020204030204" pitchFamily="34" charset="0"/>
                <a:cs typeface="Times New Roman" panose="02020603050405020304" pitchFamily="18" charset="0"/>
              </a:rPr>
              <a:t>I will be using Pangram to check for AI-generated output. Too much of this, especially if it conflicts with your statement, may impact your overall mark. </a:t>
            </a:r>
          </a:p>
          <a:p>
            <a:pPr marR="222250" algn="just">
              <a:spcBef>
                <a:spcPts val="45"/>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sz="2200" dirty="0"/>
              <a:t>25% of assignment marks (10% of overall grade) come from recorded video presentations of assignment solutions. </a:t>
            </a:r>
          </a:p>
          <a:p>
            <a:r>
              <a:rPr lang="en-US" sz="2200" b="1" u="sng" dirty="0"/>
              <a:t>These must be submitted individually</a:t>
            </a:r>
            <a:r>
              <a:rPr lang="en-US" sz="2200" dirty="0"/>
              <a:t>. </a:t>
            </a:r>
          </a:p>
          <a:p>
            <a:r>
              <a:rPr lang="en-US" sz="2200" dirty="0"/>
              <a:t>For each assignment, you will be asked to record videos </a:t>
            </a:r>
            <a:r>
              <a:rPr lang="en-US" sz="2200" i="1" dirty="0"/>
              <a:t>of no more than 3 minutes </a:t>
            </a:r>
            <a:r>
              <a:rPr lang="en-US" sz="2200"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sz="2200" dirty="0"/>
              <a:t>These videos should be submitted on Quercus in a MP4, AVI, WMV, or MOV format. </a:t>
            </a:r>
          </a:p>
        </p:txBody>
      </p:sp>
    </p:spTree>
    <p:extLst>
      <p:ext uri="{BB962C8B-B14F-4D97-AF65-F5344CB8AC3E}">
        <p14:creationId xmlns:p14="http://schemas.microsoft.com/office/powerpoint/2010/main" val="4038649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1804</TotalTime>
  <Words>9594</Words>
  <Application>Microsoft Office PowerPoint</Application>
  <PresentationFormat>Widescreen</PresentationFormat>
  <Paragraphs>1268</Paragraphs>
  <Slides>83</Slides>
  <Notes>83</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Aptos</vt:lpstr>
      <vt:lpstr>Arial</vt:lpstr>
      <vt:lpstr>Calibri</vt:lpstr>
      <vt:lpstr>Cambria Math</vt:lpstr>
      <vt:lpstr>Century Schoolbook</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How do we define a causal relationship?</vt:lpstr>
      <vt:lpstr>A More Involved DAG</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Another approach: Potential Outcomes</vt:lpstr>
      <vt:lpstr>Natural Experiments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Some Types of Natural Experiments</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196</cp:revision>
  <dcterms:created xsi:type="dcterms:W3CDTF">2011-01-10T00:42:42Z</dcterms:created>
  <dcterms:modified xsi:type="dcterms:W3CDTF">2026-01-07T16:17:38Z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